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292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031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11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854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321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469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495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976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9667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184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934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FABA1-449B-416F-9F67-E02D48A4ADA3}" type="datetimeFigureOut">
              <a:rPr lang="en-US" smtClean="0"/>
              <a:pPr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7FD0E-C340-4F36-9B75-44F387B0E4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567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82137"/>
            <a:ext cx="9144000" cy="2034491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sr-Cyrl-RS" dirty="0" smtClean="0"/>
              <a:t>ПУБЕРТЕТ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16628"/>
            <a:ext cx="9144000" cy="4140925"/>
          </a:xfrm>
          <a:solidFill>
            <a:schemeClr val="accent4">
              <a:lumMod val="20000"/>
              <a:lumOff val="80000"/>
            </a:schemeClr>
          </a:solidFill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sr-Cyrl-RS" dirty="0" smtClean="0"/>
              <a:t>Магдалена Анђелковић</a:t>
            </a:r>
          </a:p>
          <a:p>
            <a:r>
              <a:rPr lang="sr-Cyrl-RS" dirty="0" smtClean="0"/>
              <a:t>Селена Зубац</a:t>
            </a:r>
          </a:p>
          <a:p>
            <a:r>
              <a:rPr lang="sr-Cyrl-RS" dirty="0" smtClean="0"/>
              <a:t>Теодора Отовић</a:t>
            </a:r>
          </a:p>
          <a:p>
            <a:r>
              <a:rPr lang="sr-Cyrl-RS" dirty="0" smtClean="0"/>
              <a:t>4-1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0974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r-Cyrl-RS" dirty="0" smtClean="0"/>
              <a:t>                          У ПУБЕРТЕТУ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0446" y="1972491"/>
            <a:ext cx="5956663" cy="4545874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Попуштање у учењу,</a:t>
            </a:r>
            <a:r>
              <a:rPr lang="en-US" dirty="0" smtClean="0"/>
              <a:t> </a:t>
            </a:r>
            <a:r>
              <a:rPr lang="sr-Cyrl-RS" dirty="0" smtClean="0"/>
              <a:t>лоша концентрација слаби радни елан и стални умор.</a:t>
            </a:r>
            <a:r>
              <a:rPr lang="en-US" dirty="0" smtClean="0"/>
              <a:t> </a:t>
            </a:r>
            <a:r>
              <a:rPr lang="sr-Cyrl-RS" dirty="0" smtClean="0"/>
              <a:t>Постоји жеља да се на себе скрене пажња.</a:t>
            </a:r>
          </a:p>
          <a:p>
            <a:r>
              <a:rPr lang="sr-Cyrl-RS" dirty="0" smtClean="0"/>
              <a:t>Губи се поверење у одрасле.</a:t>
            </a:r>
            <a:r>
              <a:rPr lang="en-US" dirty="0" smtClean="0"/>
              <a:t> </a:t>
            </a:r>
            <a:r>
              <a:rPr lang="sr-Cyrl-RS" dirty="0" smtClean="0"/>
              <a:t>Млади прецењују своје способности,</a:t>
            </a:r>
            <a:r>
              <a:rPr lang="en-US" dirty="0" smtClean="0"/>
              <a:t> </a:t>
            </a:r>
            <a:r>
              <a:rPr lang="sr-Cyrl-RS" dirty="0" smtClean="0"/>
              <a:t>нису способни да прихвате критику.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AutoShape 4" descr="Kako da preživimo dane puberteta naših adolescenata? - Edukacija, razvoj,  roditeljstvo"/>
          <p:cNvSpPr>
            <a:spLocks noChangeAspect="1" noChangeArrowheads="1"/>
          </p:cNvSpPr>
          <p:nvPr/>
        </p:nvSpPr>
        <p:spPr bwMode="auto">
          <a:xfrm>
            <a:off x="155575" y="-868363"/>
            <a:ext cx="25146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30" name="Picture 6" descr="Prva menstruacija kod devojčica - Menarha - Anahitas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7792" y="1825625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236977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                  Психолошке промене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15" y="1690688"/>
            <a:ext cx="6126482" cy="4351338"/>
          </a:xfrm>
        </p:spPr>
        <p:txBody>
          <a:bodyPr>
            <a:normAutofit lnSpcReduction="10000"/>
          </a:bodyPr>
          <a:lstStyle/>
          <a:p>
            <a:r>
              <a:rPr lang="sr-Cyrl-RS" dirty="0" smtClean="0"/>
              <a:t>Врло често је присутна осетљивостна питање личног изгледа и незадовољство физичким изгледом.</a:t>
            </a:r>
          </a:p>
          <a:p>
            <a:r>
              <a:rPr lang="sr-Cyrl-RS" dirty="0" smtClean="0"/>
              <a:t>Вишак или мањак килограма,незадовољство због кривог носа или великих ушију,бубуљица...Што узрокује промене расположења од еуфорије до депресије.То је сигуран знак да дете прелази из периода детињства у период сазревања и адолесенције.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2" descr="Визуелно претраживана слика"/>
          <p:cNvSpPr>
            <a:spLocks noChangeAspect="1" noChangeArrowheads="1"/>
          </p:cNvSpPr>
          <p:nvPr/>
        </p:nvSpPr>
        <p:spPr bwMode="auto">
          <a:xfrm>
            <a:off x="7036261" y="3471944"/>
            <a:ext cx="367123" cy="50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MSEhUSEhMVFRUVFRUVFRUXFRYVFhcVFxUXFxUXFxUYHSggGBolHRUVITEhJSkrLi4uFx8zODMtNygtLisBCgoKDg0OFxAQGisdHR8tLS0tLS0tLS0rKy0tLS0tKy0tLS0tKy0tKy0tLS0tLSstLS0tKystLS0rLS0rLSsrLf/AABEIAK4BIgMBIgACEQEDEQH/xAAcAAAABwEBAAAAAAAAAAAAAAAAAQIDBAUGBwj/xAA9EAABAwEFBQYFAgUCBwAAAAABAAIRAwQFITFRBhJBYXETgZGhwdEiMlKx8ELhI2JykvEUMwcWU4Ki0vL/xAAZAQADAQEBAAAAAAAAAAAAAAAAAQIDBAX/xAAgEQEBAAIDAAMBAQEAAAAAAAAAAQIRAyExEkFRYRMU/9oADAMBAAIRAxEAPwDqdLJLKbo5JxBCKSUopJSMlEjKCYBBBGgAggkvdCAUXKPa7dTpDee4N6n8JVLtDfootMGDlOeP0tH6j9lzG+r6fUJ3iYJyzJ0H7BTbppjht0G8tvaLMKTXVHa/K3xzPgsneG3tpfh2jaY0Y31JWVh5+b4RpOJ6wnGUeIbgOjR4lRcq1mETHX1WfiX1HdXkeSUy86vBzh/3v91Cw1b/AHF3mlNbPFn9pKna9L6xbT2pkRWf/cXeTpWlu3b14wrNDuY+E+oK5+2mzju9281OtofS4jo+R55pfIXCX6dru2+6NcfA7HQ4EKyXCKFWrSIcHOGhgjzEhb/ZnbCYZX7n8Fc5P1jnw67jcIImuBEjGUJWjAaCCJAGggggAjQQQAQQQTAIIIIAI0SNBDCMJISkwCCCCAiUck4U1RyThUqApMpRSSgElBGUQQBoIFIqPgapgZfAk5Kov28hSpl045Cdf2z7lKPB2M545cxGQwXP/wDiLeWLaYPCfEn0CVuovGbrM31e7qtQxOjBoOJ9SearwQ3GZdr7JDDGAzOfLqixn4cXa5wOWpWNdBztIzOPDiesJJk6nrj5ZBNucG5QT5ePFNFrj8x7skaG0g1GjM+fsm3Wpup8z903uRw8pKPHOCO5LR7DfByc8eJCVJ4VB3j3TW845ef+UNx/ANP51QNplGvUblJH8rvQqfZL0j55B5tH3Co9544eDh6pYtrhnj/UPUJWHt07Zvat9MBjviZ1mOhW9sFtbVEt8815+st6sBmC3mMQtps3tJukDflvDGCP2VY5WdVGfHMu46yjVdd9vDwJOJyPA9CrAFbRy2aGiKNBBCRoIIAIIIIAIIIIAIIIJkNGiCMIA0EEEwh0sk4maJwTqlQIijKSUASAQRhAIrVQxpc4gADMmAspfO2FNnw0GPrwMXMBLATq4ZnNR/8AiBWeaRa2cpdGcTAAUmje1GnZqLae6BuZAZwMSUbaTFTU9t3bpcaJEDHPL0WIvi8O3qmprgxpxgalXG1l5NdizvIw/wArIOqc8/yFFrSSRIp4yB8v6j9R06JuraJ+Fs8yMz7BAtJwAgcf8KRRsOEnAeH3UKR2fnL2TgdoJUh3ZNEZ/Y9wzTb7V0b3Y+A9UtnrRssdx8MB5JDrOM3O/OU+yDq5PyieZTYpEnHM8Bn7/ZBjFRowaJ5n8hHDj+e/BOtphmYg8AM0tpLtAPE+KWz0bbSIzIHUn7f4Sy5o+p3dA8ylENHCeZw+6Q+0jgPAeqAjWlv8sEkAcM1tbFsvZqVFr62897hwc4YnQAjJY6C4jCACD5yumWB7arKciQWx0WfLbNaa8Ulu6pqV51LHDqZdUs5MFjvmYevqukbN7QUrQwFrp1nMcnD1WUtN30nBzWneDhDhy1B1Cx1lqVLHaDumHNOI4PaU+PksLn4Ze47wCgs3cG0DazGmceLeIPLUK/p1QciuqWXx5+WNxuqeQSZQlNJSCCCACCCCACCCCYGgCiRhBFSiRokwg0TgnJTFI4J2UlFEopRSgkBoIkis+AToEBi9rbTuuIz4NH1HGe4GO9ZGpTLGGo4jemGsIwOvRaG/pq1gG4inDBzcTLj4nyWev58OIHDOMphRa6cZ0zd5Vy7MQZxHDNNUqfE5/mSZruO9PgmzVPcMB6lSEw2gM+XPU4qLUthJxJPn/hRy4lS7PTAyz1OJ7hkEta9Pe/BN3zlhPd5lTKdma35iCdBin6FknMxrGJ7zkFaWK6975R34nwlRlnIvHC1Vbs5CB9+4Yp2jYKh+Vsc4ha2x7PNGJBJ1KvrJdQGfgsryfjWYSMDQ2bqOxieasaOylQ4SAugUrMAMAnmUQp+VHUYP/kc8XBQbfshUYJaAe5dPLERpA4FVMqnbixsb2mCIWnuym5tIta44iQR6ea0V93C13xNCz9gqOs9QMdi0mAdCjK7i8ejlCk+mQ7e7kraqx79NtYNxYBvCM2niOYVjaKcvbh8xk+vorK3UGvpPZ9TC3xBAUT1tbvFg7tt3ZkY4enutxdt/kASd5vmOY9ly1xcDunNpI7wY9FZWS8N04HHujvWstx8c2WMy9dhs18scPm8QZU2jbGu4jquU0L3I5FWFC1l2O/H39lpOa/jG8EdPa8FLWHu+3vaRD+50Qe8LSXdegqCDg4Zt9tVtjnKwy47FogkNelAqmZSJBBMDQQQQQ0EEEBV0jgngVHpsIzBTkpLOEoSm95HKAcCiXpV3aTzy/wA+SkSq2+sabh9Q3R35/ZFOesjRwDScCZcPEAfcrJ3naN57jxJK0lrdgBpSHmR/lYu21ocY1WWTpiJarM6Z88B4KHWpEjDofRWXbGM+78CdstmDse79sEtj4quz2YyOinULG8nALR3ddowkK6oXeJwascs2mOCqui6Jje/Zaqw2ANTtms+6FLYFjbtqVTpAKTTakUwhVtDWiTkE5CqTvAJipbGjLEqkN4GqTGDBhOvROCoBgPAZpyn8P1bMtE5+ClUis5QtG8/dGYzxmOsLR2duCE5TQ3MVFfFytqSRgVoHKPUCeixqhsdAsEPmRxnMJF42+nRYXF37nQK2rMXJtprA6jaYJJYXbzJJIAJEgToUpjtpM9INe0kvJg4knxJKUx5OIw5xPiitdHMcWmR0OMJFnqkGR0IOUrXTK3s5RDjnJB4gn7jEKbY3OacHuA6+vFR4a7EAtdxAMT3Ihad3hUOomPdHo8bC7bwdAHaTye0OHiFbU7wLPijdjMtMt6xmFz2nebuAj81V1dm0JpnGIIxByI0KOysldIu63Pq/rDcJnXpCsmWap/1T4LnlnvFjSKlF0DjTnFv9OreS21yXu2q0a6fePZa4Zb6rDkws7ixbaXsweAR9QU1rpTDwHDUHz1CTY3RLTwMd2Y8lswqWjRBGmgaCJBANwk7qdhFCyUaLBokmiE/uobqextGNBQbwo4t6+kK33VX3u2GzpHngns565lebixhPJzRr8MjPoAsS5hc49cVu9qqW64MdkaxcP6X/APyVjabYa464d37rK11Y+I1R0ZJy6LQDUDSEzWCjWGpuvB/M0r4r7dXu2iN0K0p0wFnrmtkgK+ZWlcrfR8J1gTLE4XoBxz4VFelYvO4MuJVs8SFGdY5CZy6UNstwotHDXkOJ6rM2q/61V25TljJyHzvxx3jwWst9z9q0gmD+6bo3MAZz1MCT1KrC6Gc+XlTtm7MGiWiJM/hWtpFVFgpboAAVlTOCPsrD5KZcg56S1yKnRDwsjtrdva0t4D4myQtc9yrLxxaQl4cjldR+8GnVpaeoUWkQ4d3iFZXvQ7KqfpLg4d+B+6qqrS08vPqDqrxqcpo8H7vzY/zceU6qUyoDE46Ee6iUqgODsfzTgU6yhjg6D4p2iJfYsP5ikVLFo7Drl5IU2EZmeghO9vGY/wDEjzS3RqGqNncMz4K0sV4OpGQ4+J9FBFRhylp8Qgahb+kOGow8kbGm/uXawOweJ1IWmstvYXBzHAh0CJ8PUd65BZLawnD4T0Wiu23kZkeh9jzWmPLZ1WWXFL3HVWlKVJct577c5iJnMd/Ec1chy6ZduPLGyloJO8gmRaCCCyAFEjhGAmCYUe8aG9TcOMGOoxClyicJTNzDa6N6zVDlJDvF3/ssHUwb3nyyXUNq7ETTY4D5ajAR/UIlc2t9PDAQJI58PWVjk68PFZU4fnFQajOGuI9vJTrVkI0J81DtbZaHNTh1oNl71/Q44hbmx11x2nXIIe3Bw/JXQdmr0FWmCcxn1WHJx6u23HnLNNcbTAVbXvU70Ng6qBWrPqndb8LP1HieQTb3Mpg4j4RJJOAHMrNtqfa4s96iRvYLRWN7XNXMLJehrvcGEwMjuiO+eC11x1zTI+klVqz1F1lOmjNmaeCULO0cEbXIqjicE7UapRgInOUF73B26e5OtJ4qZVaPOKQHwiLklwlVtRNWooFrdgVJqKLeDgGE8ipqtMbftn3ws+9nArUVjKrLTZwUplotbU/Yc1Ko0jkYI6KZSsGkq1ue6u0qBoGGbicg0Zk6JzK3pNxmM2gWO7n1MGNJ7pHjwU+zbNVHnF4aNdei01K103fw6I/htMF4P+6YxA/kHmp1najK66iZb7VDT2KYRjUf5JFXYeB/Dqno4YeS2NIJ+Ubqd1yy8tmK9PEsmP108fFpxVbZ7Q+mYdiNffRdjcAqC/8AZunXBcBu1PqHrqE5l+jaiuK+CxwIOH5nqF0e7ba2o0Funl1XEHl9nqmnUwIOB4Hmtnsff4pvax5+B2E/S72W/Fnq6rPl49zcdI3iiTwDPq80F0/KOLZxBHCSSoIClAJDQnEAIRIylAJkob9sO/RqBvzAEiM5ad5v2XLtobEficMnBtQdC0TH5xXaiwSVjal1tLzSeAd0vZzNN+NIjmCC3uWeeLo4s9OOWtvw9DPdxVfQfB3Dxy9itJfd2Gi8tdi3Np1BzCpbRZuLR9/uVnMvqui4/cVNelBkeHEe6n7P3r2DzMlrhDgPJw5qyu/ZetXhx+Bv1HPqAtHZ9haMfG5zjrMfYK7lNaqJjd7ibYabnsBpxBEzIUC8rgrVCGF0M+YkAyXc8VcWC5TZv9lx3fpcSR3aK3stqDsDgRmDmFzeXp1zudqS6rh7MBrWkDi45+Cu6tm3WiOCnMeAmbSZCDTbNUAAJPBRLwvXcncbvOyaJiT14BU1rtlRmAEhNWa0PedDoptVMZ6t7AyoSHVSC6MQMgTwCtSqqjaw1svwKr7w2ij4aYkog+GWV6aHfCS4hZ+62VXEvqOPIcB7q3nmmnLH43RdVypNobXDI1MKxrvhYu/rfvVN0HBv3SMttSU1vSYUP/UYKZYqROOR4cVNNZ2SzEkADE4DvVjetNwaLHZhi6O3qDP+meAT9yWUk72mR58Fo7HY2syGeJ1J1OqvG6jHK9q667n7NrW6AZZK4pWeE+1qWAlpFytNikic1OpJKZGyEkgJT02XJmyu2F0tqNDyJ3c+bTmsMQ6hUNMmRwOo4FdXtrd5pHJYa/7qL2tIzb8PdOH3T2uHKO2dVrQ3tMgBw4CNEFingSZGM49UFe/6j4z8elnJBaVGF6UyYBnonm2mcgunbztA5pUgJLHTwhLBTIYCCBQlMEv1VDtJSDIrjNkgji9pO8AP5gZI5hXFutjabZdiTkNVkLytLqp+I5ZDgBoPdZcmcnTfh47ld/TKX3Xbat48yQBmMfIqPcGyhntK2In4G8vqcNeSvbLdLX1e0cI3TmDAcf5hxWgNNc8v27LqdRXCzRknms5KZ2aPskrbTiGaXJV1tsc4iQRkQrxzVErNU1eNZypeLqRiqIHBw+U9dFMpXg08ZSrbRDgQVm37P1y6bOd0T+owzw9kRp8p9tJUqtPFV1otjKYLiQIT1l2dr7vx1Wz/ACtMeZSa+x5diXzyLTH3T+KZlio33nUrH4MeZwHdqpthDaYxxccyRim7VcFppfI1rgODTj4FMWad7+KDOhEJa06py466aWxVN4YZa6qblmquhbYygBR7wvkMBJKTDKb7DaO9BSpkzjkBqeC57/qpMzJKdvq8HV3z+kfKPVQaIxWkx6Y5Zd9LixguOK1dxWI1HQMhmVmLtplzgxokkrqtyXcKTA3jxOpWdh3LpNstnDQABACltagxqdCIytEhKDimt9MaLc5Nl6S5yac5B6OPcmHvSXvTTnI2rQqj8FWvZIPIg+GKlvco7TieaqFWRtuzc1HkZF7iOhJQWlFrAwjJBMdt8LAwZNAPIQnmMhKLkkCV16eZsre0SoRYIOPHRMi5UG8LybTwGLtOA6qFb72/TT73eyqc1hnzSdR08XBvvIqtVLiXOMkqLVbJjilvdCOi3EnTBc/tdmtRIpNAACfaEyxPNVbQcA1RORl4TL3JbOEPcoNofwS7VWSrLQ4nP0S9X4bpWScSp9CgEGBSGCAqiMrSezCV2aXCNPaUOvTUG1WCnVEPaDoePccwrOu1RwIU7XHPNqrFWso7Rk1KXEz8TP6uXNYp1sfVMvOHAcF2+0MDgQQCCIIzBBXL9qtmv9O41aIPZEyR9BOY/pV42DK5VR7qDWpdIF0AAknIAST0W82V2LMiraRli2n6v9k7dBI2GuItaK9QYuHwA8G69StuwIqdOE6CsaL2U1DeRkpouQUg3PTZek1aijuehUhxz0256bedE2XoMpz0y56Jzk1KcBTiotWqG4nIYqS4YKJaaW8Mck6UUFS0VSSQMCSR0KC2FHZ1+6MhgMMdEFX+WSf9cW0dWbxIHeEphByIPQgrO7iT2cZSOhhaf7/xy/8AP/WirVGsEuIA8+4cVnrfeLqmAwbp7pq1FxElxMZSSUzuKOTluXjXi4Zj3eyZSd5Je6Ew+ouZ1aO1Kqda+BCraT5eB3+Cmgq5ek5RKpKQAo1Ap5zk4ilOKjVqiDqqhWmoUWrkHQbvvngPurNih2NkAeKlNKfgvZ5gCea1NU08ChFHKIuSHOSHuTEgVXKLUKVUqKNVqwpXIN7lFqUO0lsSDgZyUuhZt7Fxw0U+nSAwCBbpT3Js1Qs5LmM+I/qOMcmzkFeBiMJRRvaQRIpRPQA3khxSSUklBkPUd5Tj3plzkKhLimnFGSgUaKmyiRVXRJVXVvGchgq8L1ZPqqfdFgNRwcfkB/uI4DlzTVyXcKjRUfBBGDcYHXmtJQOELfDj33XPy8uuodlBI3yiXQ5X/9k="/>
          <p:cNvSpPr>
            <a:spLocks noChangeAspect="1" noChangeArrowheads="1"/>
          </p:cNvSpPr>
          <p:nvPr/>
        </p:nvSpPr>
        <p:spPr bwMode="auto">
          <a:xfrm>
            <a:off x="7188661" y="3624344"/>
            <a:ext cx="367123" cy="50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4" name="Picture 6" descr="Prerani pubertet kod dečaka i devojčica | Mama i beb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6114" y="1690688"/>
            <a:ext cx="527739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564858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0263"/>
            <a:ext cx="10267407" cy="638773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r-Cyrl-RS" dirty="0" smtClean="0">
                <a:solidFill>
                  <a:schemeClr val="dk1"/>
                </a:solidFill>
              </a:rPr>
              <a:t>*Кожа младих у пубертету често је масна и пуна бубуљица,а     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r-Cyrl-RS" dirty="0">
                <a:solidFill>
                  <a:schemeClr val="dk1"/>
                </a:solidFill>
              </a:rPr>
              <a:t> </a:t>
            </a:r>
            <a:r>
              <a:rPr lang="sr-Cyrl-RS" dirty="0" smtClean="0">
                <a:solidFill>
                  <a:schemeClr val="dk1"/>
                </a:solidFill>
              </a:rPr>
              <a:t>  знојење је појачано.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sr-Cyrl-RS" dirty="0" smtClean="0">
                <a:solidFill>
                  <a:schemeClr val="dk1"/>
                </a:solidFill>
              </a:rPr>
              <a:t>Важно је редовно одржавање хигијене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r-Cyrl-RS" dirty="0">
                <a:solidFill>
                  <a:schemeClr val="dk1"/>
                </a:solidFill>
              </a:rPr>
              <a:t> </a:t>
            </a:r>
            <a:r>
              <a:rPr lang="sr-Cyrl-RS" dirty="0" smtClean="0">
                <a:solidFill>
                  <a:schemeClr val="dk1"/>
                </a:solidFill>
              </a:rPr>
              <a:t>  тела и одеће у том периоду.Не треба чачкати нити цедити </a:t>
            </a:r>
            <a:r>
              <a:rPr lang="en-US" dirty="0" smtClean="0">
                <a:solidFill>
                  <a:schemeClr val="dk1"/>
                </a:solidFill>
              </a:rPr>
              <a:t>   </a:t>
            </a:r>
            <a:r>
              <a:rPr lang="sr-Cyrl-RS" dirty="0" smtClean="0">
                <a:solidFill>
                  <a:schemeClr val="dk1"/>
                </a:solidFill>
              </a:rPr>
              <a:t>бубуљице на лицу и телу током пубертета. Рукама можемо проширити инфекцију коже, направити ране и трајне ожиљке. Ако имате проблема са бубуљицама на кожи, обратите се родитељима.</a:t>
            </a:r>
          </a:p>
        </p:txBody>
      </p:sp>
      <p:pic>
        <p:nvPicPr>
          <p:cNvPr id="3074" name="Picture 2" descr="Draga deco, šta je to pubertet – Pedijatrijska ordinacija &quot;Dečje zdravlje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335" y="3531015"/>
            <a:ext cx="5703293" cy="2935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32260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ečak u pubertetu&#10;/roditeljsrbija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770" y="3357155"/>
            <a:ext cx="4942024" cy="339634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2106" y="972479"/>
            <a:ext cx="11290845" cy="5349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3200" dirty="0" smtClean="0"/>
              <a:t>*Девојчицама расту груди и </a:t>
            </a:r>
          </a:p>
          <a:p>
            <a:pPr marL="0" indent="0">
              <a:buNone/>
            </a:pPr>
            <a:r>
              <a:rPr lang="sr-Cyrl-RS" sz="3200" dirty="0" smtClean="0"/>
              <a:t>јавља се месечно крварење,</a:t>
            </a:r>
          </a:p>
          <a:p>
            <a:pPr marL="0" indent="0">
              <a:buNone/>
            </a:pPr>
            <a:r>
              <a:rPr lang="sr-Cyrl-RS" sz="3200" dirty="0" smtClean="0"/>
              <a:t>то се зове Менструација.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r>
              <a:rPr lang="sr-Cyrl-RS" sz="3200" dirty="0" smtClean="0"/>
              <a:t>                                                         * </a:t>
            </a:r>
            <a:r>
              <a:rPr lang="sr-Cyrl-RS" sz="3700" dirty="0" smtClean="0"/>
              <a:t>Дечацима расту бркови и</a:t>
            </a:r>
          </a:p>
          <a:p>
            <a:pPr marL="0" indent="0">
              <a:buNone/>
            </a:pPr>
            <a:r>
              <a:rPr lang="sr-Cyrl-RS" sz="3700" dirty="0"/>
              <a:t> </a:t>
            </a:r>
            <a:r>
              <a:rPr lang="sr-Cyrl-RS" sz="3700" dirty="0" smtClean="0"/>
              <a:t>                                                  брада,</a:t>
            </a:r>
            <a:r>
              <a:rPr lang="en-US" sz="3700" dirty="0" smtClean="0"/>
              <a:t> </a:t>
            </a:r>
            <a:r>
              <a:rPr lang="sr-Cyrl-RS" sz="3700" dirty="0" smtClean="0"/>
              <a:t>и глас им постаје               </a:t>
            </a:r>
            <a:endParaRPr lang="sr-Cyrl-RS" sz="3200" dirty="0"/>
          </a:p>
          <a:p>
            <a:pPr marL="0" indent="0">
              <a:buNone/>
            </a:pPr>
            <a:r>
              <a:rPr lang="sr-Cyrl-RS" dirty="0"/>
              <a:t> </a:t>
            </a:r>
            <a:r>
              <a:rPr lang="sr-Cyrl-RS" dirty="0" smtClean="0"/>
              <a:t>                                                                   </a:t>
            </a:r>
            <a:r>
              <a:rPr lang="sr-Cyrl-RS" sz="3200" dirty="0" smtClean="0"/>
              <a:t>дубљи.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 smtClean="0"/>
          </a:p>
        </p:txBody>
      </p:sp>
      <p:pic>
        <p:nvPicPr>
          <p:cNvPr id="4100" name="Picture 4" descr="Doktori objasnili zbog čega devojčice ulaze u prevremeni pubertet - Alo.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10807" y="61504"/>
            <a:ext cx="5829300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7006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381" r="14381"/>
          <a:stretch>
            <a:fillRect/>
          </a:stretch>
        </p:blipFill>
        <p:spPr>
          <a:xfrm>
            <a:off x="5841241" y="1419367"/>
            <a:ext cx="5554758" cy="444168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477" y="1504333"/>
            <a:ext cx="5213445" cy="4271749"/>
          </a:xfrm>
        </p:spPr>
        <p:txBody>
          <a:bodyPr>
            <a:normAutofit/>
          </a:bodyPr>
          <a:lstStyle/>
          <a:p>
            <a:r>
              <a:rPr lang="sr-Cyrl-RS" sz="2800" dirty="0" smtClean="0"/>
              <a:t>Пубертетски период код дечака у односу на девојчице касни две године.</a:t>
            </a:r>
          </a:p>
          <a:p>
            <a:r>
              <a:rPr lang="sr-Cyrl-RS" sz="2800" dirty="0" smtClean="0"/>
              <a:t>Долази до бројних промена у телесној функцији и физичком изгледу.</a:t>
            </a:r>
          </a:p>
        </p:txBody>
      </p:sp>
    </p:spTree>
    <p:extLst>
      <p:ext uri="{BB962C8B-B14F-4D97-AF65-F5344CB8AC3E}">
        <p14:creationId xmlns:p14="http://schemas.microsoft.com/office/powerpoint/2010/main" xmlns="" val="27589886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4704" y="834025"/>
            <a:ext cx="10515600" cy="499508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r-Cyrl-RS" dirty="0" smtClean="0"/>
              <a:t>                     ХВАЛА НА ПАЖЊИ!</a:t>
            </a:r>
            <a:endParaRPr lang="en-US" dirty="0"/>
          </a:p>
        </p:txBody>
      </p:sp>
      <p:sp>
        <p:nvSpPr>
          <p:cNvPr id="5" name="5-Point Star 4"/>
          <p:cNvSpPr/>
          <p:nvPr/>
        </p:nvSpPr>
        <p:spPr>
          <a:xfrm>
            <a:off x="9874862" y="1470006"/>
            <a:ext cx="160039" cy="13647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 flipH="1">
            <a:off x="7771291" y="1636493"/>
            <a:ext cx="156384" cy="1574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5-Point Star 2"/>
          <p:cNvSpPr/>
          <p:nvPr/>
        </p:nvSpPr>
        <p:spPr>
          <a:xfrm>
            <a:off x="2054811" y="2430737"/>
            <a:ext cx="998940" cy="8006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flipH="1">
            <a:off x="5287744" y="1920240"/>
            <a:ext cx="483327" cy="4606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6491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223</Words>
  <Application>Microsoft Office PowerPoint</Application>
  <PresentationFormat>Custom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ПУБЕРТЕТ</vt:lpstr>
      <vt:lpstr>                          У ПУБЕРТЕТУ</vt:lpstr>
      <vt:lpstr>                    Психолошке промене</vt:lpstr>
      <vt:lpstr>Slide 4</vt:lpstr>
      <vt:lpstr>Slide 5</vt:lpstr>
      <vt:lpstr>Slide 6</vt:lpstr>
      <vt:lpstr>                     ХВАЛА НА ПАЖЊИ!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ПУБЕРТЕТ</dc:title>
  <dc:creator>Zoran</dc:creator>
  <cp:lastModifiedBy>Marija Šavija</cp:lastModifiedBy>
  <cp:revision>27</cp:revision>
  <dcterms:created xsi:type="dcterms:W3CDTF">2025-03-11T14:41:00Z</dcterms:created>
  <dcterms:modified xsi:type="dcterms:W3CDTF">2025-06-21T18:55:45Z</dcterms:modified>
</cp:coreProperties>
</file>