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7327" autoAdjust="0"/>
  </p:normalViewPr>
  <p:slideViewPr>
    <p:cSldViewPr snapToGrid="0">
      <p:cViewPr>
        <p:scale>
          <a:sx n="58" d="100"/>
          <a:sy n="58" d="100"/>
        </p:scale>
        <p:origin x="-1618" y="-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FAE38-17AB-4704-A5FD-2E472036677C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E8F7F-A82D-4F20-A5CB-0517B30F7F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576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E8F7F-A82D-4F20-A5CB-0517B30F7F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886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6/21/2025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6/21/2025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6/21/2025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6/21/2025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6/21/2025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6/21/2025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6/21/2025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6/21/2025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6/21/2025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6/21/2025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6/21/2025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6/21/2025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6C025-3AF0-340B-5F77-DDB565A85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731520"/>
            <a:ext cx="8991600" cy="1773936"/>
          </a:xfrm>
        </p:spPr>
        <p:txBody>
          <a:bodyPr/>
          <a:lstStyle/>
          <a:p>
            <a:r>
              <a:rPr lang="sr-Latn-RS" dirty="0"/>
              <a:t>Zaštita životne sredine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BC1B32B-D37B-AC5C-A912-234AF90061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Latn-RS" dirty="0"/>
              <a:t>Nikola Ivković</a:t>
            </a:r>
            <a:r>
              <a:rPr lang="sr-Latn-RS" dirty="0" smtClean="0"/>
              <a:t>,</a:t>
            </a:r>
            <a:r>
              <a:rPr lang="sr-Cyrl-RS" dirty="0" smtClean="0"/>
              <a:t> </a:t>
            </a:r>
            <a:r>
              <a:rPr lang="sr-Latn-RS" dirty="0" smtClean="0"/>
              <a:t>Veljko </a:t>
            </a:r>
            <a:r>
              <a:rPr lang="sr-Latn-RS" dirty="0"/>
              <a:t>Jovanović</a:t>
            </a:r>
            <a:r>
              <a:rPr lang="sr-Latn-RS" dirty="0" smtClean="0"/>
              <a:t>,</a:t>
            </a:r>
            <a:r>
              <a:rPr lang="sr-Cyrl-RS" dirty="0" smtClean="0"/>
              <a:t> </a:t>
            </a:r>
            <a:r>
              <a:rPr lang="sr-Latn-RS" dirty="0" smtClean="0"/>
              <a:t>Uroš </a:t>
            </a:r>
            <a:r>
              <a:rPr lang="sr-Latn-RS" dirty="0"/>
              <a:t>Babović</a:t>
            </a:r>
            <a:r>
              <a:rPr lang="sr-Latn-RS" dirty="0" smtClean="0"/>
              <a:t>, Ogljen </a:t>
            </a:r>
            <a:r>
              <a:rPr lang="sr-Latn-RS" dirty="0"/>
              <a:t>Ilić</a:t>
            </a:r>
            <a:r>
              <a:rPr lang="sr-Latn-RS" dirty="0" smtClean="0"/>
              <a:t>, </a:t>
            </a:r>
          </a:p>
          <a:p>
            <a:pPr algn="just"/>
            <a:r>
              <a:rPr lang="sr-Latn-RS" dirty="0" smtClean="0"/>
              <a:t>Nikola </a:t>
            </a:r>
            <a:r>
              <a:rPr lang="sr-Latn-RS" dirty="0"/>
              <a:t>Nikolić</a:t>
            </a:r>
            <a:r>
              <a:rPr lang="sr-Latn-RS" dirty="0" smtClean="0"/>
              <a:t>, Lazar Nikolić</a:t>
            </a:r>
          </a:p>
          <a:p>
            <a:r>
              <a:rPr lang="sr-Latn-RS" dirty="0" smtClean="0"/>
              <a:t>IV-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9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9FAEC9-4B76-0544-F0E3-6E6294CE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405709"/>
            <a:ext cx="4486656" cy="2031966"/>
          </a:xfrm>
        </p:spPr>
        <p:txBody>
          <a:bodyPr/>
          <a:lstStyle/>
          <a:p>
            <a:r>
              <a:rPr lang="sr-Latn-RS" dirty="0"/>
              <a:t> zaštita životne sredine</a:t>
            </a:r>
            <a:br>
              <a:rPr lang="sr-Latn-R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ACF02FB-7346-B9E8-B450-DB52E9379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0305" y="2243828"/>
            <a:ext cx="5573397" cy="203196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F2586EF-054A-31D6-F1CC-5F4AEB5E1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560320"/>
            <a:ext cx="6096000" cy="2310938"/>
          </a:xfrm>
        </p:spPr>
        <p:txBody>
          <a:bodyPr>
            <a:normAutofit/>
          </a:bodyPr>
          <a:lstStyle/>
          <a:p>
            <a:r>
              <a:rPr lang="sr-Latn-RS" sz="2000" dirty="0"/>
              <a:t>Zaštita životne sredine podrazumeva skup različitih postupaka i mera koji sprečavaju ugrožavanje </a:t>
            </a:r>
            <a:r>
              <a:rPr lang="sr-Latn-RS" sz="2000" dirty="0" smtClean="0"/>
              <a:t>životne </a:t>
            </a:r>
            <a:r>
              <a:rPr lang="sr-Latn-RS" sz="2000" dirty="0"/>
              <a:t>sredine s ciljem očuvanja biološke ravnoteže.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2180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D7D9B6-4485-C4F5-4BFB-50B65203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82" y="1394742"/>
            <a:ext cx="4651249" cy="1306090"/>
          </a:xfrm>
        </p:spPr>
        <p:txBody>
          <a:bodyPr>
            <a:normAutofit fontScale="90000"/>
          </a:bodyPr>
          <a:lstStyle/>
          <a:p>
            <a:r>
              <a:rPr lang="sr-Latn-RS" dirty="0"/>
              <a:t>Briga o životnoj sredini je sa gledišta našeg društva prioritet od velikog značaja za društvo.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640E022-F7FC-EA88-595E-4F7D3EDBA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5763" y="1823509"/>
            <a:ext cx="4816475" cy="32109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49EB00-B187-4E9F-E473-4F8AD5BE9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0882" y="3001278"/>
            <a:ext cx="3794760" cy="2194036"/>
          </a:xfrm>
        </p:spPr>
        <p:txBody>
          <a:bodyPr>
            <a:normAutofit/>
          </a:bodyPr>
          <a:lstStyle/>
          <a:p>
            <a:r>
              <a:rPr lang="sr-Latn-RS" sz="2400" dirty="0"/>
              <a:t>Zdrava životna sredina je osnov za očuvanje ljudske egzistencije</a:t>
            </a:r>
            <a:r>
              <a:rPr lang="sr-Latn-RS" sz="2400" dirty="0" smtClean="0"/>
              <a:t>,  zdravog </a:t>
            </a:r>
            <a:r>
              <a:rPr lang="sr-Latn-RS" sz="2400" dirty="0"/>
              <a:t>razvoja društva i bitan faktor za nivo života stanovništva.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506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D41E10-1861-D4B2-7C8F-5C48FE42F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798" y="1368617"/>
            <a:ext cx="4486656" cy="1141497"/>
          </a:xfrm>
        </p:spPr>
        <p:txBody>
          <a:bodyPr/>
          <a:lstStyle/>
          <a:p>
            <a:r>
              <a:rPr lang="sr-Latn-RS" dirty="0"/>
              <a:t>Ciljevi zaštite životne sredine: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A9E0A42-311D-46D7-31C4-CD9179788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9" y="1311478"/>
            <a:ext cx="6097325" cy="455730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09D3D6E-FCE3-AB88-8FAF-A46854888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2922900"/>
            <a:ext cx="3888694" cy="3183391"/>
          </a:xfrm>
        </p:spPr>
        <p:txBody>
          <a:bodyPr>
            <a:normAutofit/>
          </a:bodyPr>
          <a:lstStyle/>
          <a:p>
            <a:r>
              <a:rPr lang="sr-Latn-RS" sz="2000" dirty="0"/>
              <a:t>-Očuvanje i </a:t>
            </a:r>
            <a:r>
              <a:rPr lang="sr-Latn-RS" sz="2000" dirty="0" smtClean="0"/>
              <a:t>zaštita:</a:t>
            </a:r>
          </a:p>
          <a:p>
            <a:r>
              <a:rPr lang="sr-Latn-RS" sz="2000" dirty="0" smtClean="0"/>
              <a:t>-  Zdravlja </a:t>
            </a:r>
            <a:r>
              <a:rPr lang="sr-Latn-RS" sz="2000" dirty="0"/>
              <a:t>ljudi</a:t>
            </a:r>
          </a:p>
          <a:p>
            <a:r>
              <a:rPr lang="sr-Latn-RS" sz="2000" dirty="0" smtClean="0"/>
              <a:t>- Životinjskih </a:t>
            </a:r>
            <a:r>
              <a:rPr lang="sr-Latn-RS" sz="2000" dirty="0"/>
              <a:t>i biljnih vrsta</a:t>
            </a:r>
          </a:p>
          <a:p>
            <a:r>
              <a:rPr lang="sr-Latn-RS" sz="2000" dirty="0"/>
              <a:t>-</a:t>
            </a:r>
            <a:r>
              <a:rPr lang="sr-Latn-RS" sz="2000" dirty="0" smtClean="0"/>
              <a:t>Plodnosti </a:t>
            </a:r>
            <a:r>
              <a:rPr lang="sr-Latn-RS" sz="2000" dirty="0"/>
              <a:t>zemlje</a:t>
            </a:r>
          </a:p>
          <a:p>
            <a:r>
              <a:rPr lang="sr-Latn-RS" sz="2000" dirty="0"/>
              <a:t>-Prirodnih lepota</a:t>
            </a:r>
          </a:p>
          <a:p>
            <a:r>
              <a:rPr lang="sr-Latn-RS" sz="2000" dirty="0"/>
              <a:t>-Kulturne baštine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6097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FCD6A-FD32-424E-2D03-C7E6174A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09" y="1237988"/>
            <a:ext cx="4486656" cy="1141497"/>
          </a:xfrm>
        </p:spPr>
        <p:txBody>
          <a:bodyPr/>
          <a:lstStyle/>
          <a:p>
            <a:r>
              <a:rPr lang="sr-Latn-RS" dirty="0"/>
              <a:t>ekologija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3178E38-9E11-A31A-8C4F-958A52A58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5763" y="1230369"/>
            <a:ext cx="4816475" cy="439726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AD3A699-493D-2FC7-3171-124CFCB3D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756" y="2975153"/>
            <a:ext cx="3794760" cy="2194036"/>
          </a:xfrm>
        </p:spPr>
        <p:txBody>
          <a:bodyPr>
            <a:normAutofit/>
          </a:bodyPr>
          <a:lstStyle/>
          <a:p>
            <a:r>
              <a:rPr lang="sr-Latn-RS" sz="2400" dirty="0"/>
              <a:t>Ekologija je nauka o životnoj sredini.</a:t>
            </a:r>
          </a:p>
          <a:p>
            <a:r>
              <a:rPr lang="sr-Latn-RS" sz="2400" dirty="0"/>
              <a:t>Ekologija nije samo biologija</a:t>
            </a:r>
            <a:r>
              <a:rPr lang="sr-Latn-RS" sz="2400" dirty="0" smtClean="0"/>
              <a:t>, ona </a:t>
            </a:r>
            <a:r>
              <a:rPr lang="sr-Latn-RS" sz="2400" dirty="0"/>
              <a:t>je mnogo više od toga.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728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A573EF-D531-F69A-26E7-F1DCA599E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01" y="1564559"/>
            <a:ext cx="4486656" cy="1141497"/>
          </a:xfrm>
        </p:spPr>
        <p:txBody>
          <a:bodyPr/>
          <a:lstStyle/>
          <a:p>
            <a:r>
              <a:rPr lang="sr-Latn-RS" dirty="0"/>
              <a:t>Ekologija je nauka koja proučava: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88E5651-3ED7-87F2-EF5B-1179E9B69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5763" y="1823509"/>
            <a:ext cx="4816475" cy="32109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4065C5-B079-5012-0516-40AF8D5DF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0883" y="3066592"/>
            <a:ext cx="3794760" cy="2194036"/>
          </a:xfrm>
        </p:spPr>
        <p:txBody>
          <a:bodyPr>
            <a:normAutofit fontScale="92500" lnSpcReduction="20000"/>
          </a:bodyPr>
          <a:lstStyle/>
          <a:p>
            <a:r>
              <a:rPr lang="sr-Latn-RS" sz="2400" dirty="0"/>
              <a:t>Uzajamne odnose među organizmima i  njihovu zavisnost od spoljašnjih faktora. </a:t>
            </a:r>
            <a:r>
              <a:rPr lang="sr-Latn-RS" sz="2400" dirty="0" smtClean="0"/>
              <a:t>klimatskih </a:t>
            </a:r>
            <a:r>
              <a:rPr lang="sr-Latn-RS" sz="2400" dirty="0"/>
              <a:t>uslova i tla na kome žive</a:t>
            </a:r>
            <a:r>
              <a:rPr lang="sr-Latn-RS" sz="2400" dirty="0" smtClean="0"/>
              <a:t>, način </a:t>
            </a:r>
            <a:r>
              <a:rPr lang="sr-Latn-RS" sz="2400" dirty="0"/>
              <a:t>ishrane i društvene odnose</a:t>
            </a:r>
            <a:r>
              <a:rPr lang="sr-Latn-RS" sz="2400" dirty="0" smtClean="0"/>
              <a:t>, razmnožavanje </a:t>
            </a:r>
            <a:r>
              <a:rPr lang="sr-Latn-RS" sz="2400" dirty="0"/>
              <a:t>i druge slične pojave.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369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832" y="375839"/>
            <a:ext cx="4494998" cy="1134640"/>
          </a:xfrm>
        </p:spPr>
        <p:txBody>
          <a:bodyPr/>
          <a:lstStyle/>
          <a:p>
            <a:r>
              <a:rPr lang="sr-Latn-RS" dirty="0" smtClean="0"/>
              <a:t>Ekološke zapovesti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173" y="1708056"/>
            <a:ext cx="5376673" cy="4744996"/>
          </a:xfrm>
        </p:spPr>
        <p:txBody>
          <a:bodyPr>
            <a:normAutofit lnSpcReduction="10000"/>
          </a:bodyPr>
          <a:lstStyle/>
          <a:p>
            <a:pPr algn="l" fontAlgn="base"/>
            <a:r>
              <a:rPr lang="en-US" sz="2000" dirty="0" smtClean="0">
                <a:solidFill>
                  <a:schemeClr val="bg1"/>
                </a:solidFill>
              </a:rPr>
              <a:t>1</a:t>
            </a:r>
            <a:r>
              <a:rPr lang="en-US" sz="2000" dirty="0">
                <a:solidFill>
                  <a:schemeClr val="bg1"/>
                </a:solidFill>
              </a:rPr>
              <a:t>. Ne </a:t>
            </a:r>
            <a:r>
              <a:rPr lang="en-US" sz="2000" dirty="0" err="1">
                <a:solidFill>
                  <a:schemeClr val="bg1"/>
                </a:solidFill>
              </a:rPr>
              <a:t>očekuj</a:t>
            </a:r>
            <a:r>
              <a:rPr lang="en-US" sz="2000" dirty="0">
                <a:solidFill>
                  <a:schemeClr val="bg1"/>
                </a:solidFill>
              </a:rPr>
              <a:t> od </a:t>
            </a:r>
            <a:r>
              <a:rPr lang="en-US" sz="2000" dirty="0" err="1">
                <a:solidFill>
                  <a:schemeClr val="bg1"/>
                </a:solidFill>
              </a:rPr>
              <a:t>prirode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više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nego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što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joj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dao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2. </a:t>
            </a:r>
            <a:r>
              <a:rPr lang="en-US" sz="2000" dirty="0" err="1">
                <a:solidFill>
                  <a:schemeClr val="bg1"/>
                </a:solidFill>
              </a:rPr>
              <a:t>Zaštiti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planetu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ovu,drugu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nemamo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niti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ćemo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dobiti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novu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3. </a:t>
            </a:r>
            <a:r>
              <a:rPr lang="en-US" sz="2000" dirty="0" err="1">
                <a:solidFill>
                  <a:schemeClr val="bg1"/>
                </a:solidFill>
              </a:rPr>
              <a:t>Brini</a:t>
            </a:r>
            <a:r>
              <a:rPr lang="en-US" sz="2000" dirty="0">
                <a:solidFill>
                  <a:schemeClr val="bg1"/>
                </a:solidFill>
              </a:rPr>
              <a:t> o </a:t>
            </a:r>
            <a:r>
              <a:rPr lang="en-US" sz="2000" dirty="0" err="1">
                <a:solidFill>
                  <a:schemeClr val="bg1"/>
                </a:solidFill>
              </a:rPr>
              <a:t>vazduhu</a:t>
            </a:r>
            <a:r>
              <a:rPr lang="en-US" sz="2000" dirty="0">
                <a:solidFill>
                  <a:schemeClr val="bg1"/>
                </a:solidFill>
              </a:rPr>
              <a:t> pre </a:t>
            </a:r>
            <a:r>
              <a:rPr lang="en-US" sz="2000" dirty="0" err="1">
                <a:solidFill>
                  <a:schemeClr val="bg1"/>
                </a:solidFill>
              </a:rPr>
              <a:t>nego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što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ugledaš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4. </a:t>
            </a:r>
            <a:r>
              <a:rPr lang="en-US" sz="2000" dirty="0" err="1">
                <a:solidFill>
                  <a:schemeClr val="bg1"/>
                </a:solidFill>
              </a:rPr>
              <a:t>Koristi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izvor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tako</a:t>
            </a:r>
            <a:r>
              <a:rPr lang="en-US" sz="2000" dirty="0">
                <a:solidFill>
                  <a:schemeClr val="bg1"/>
                </a:solidFill>
              </a:rPr>
              <a:t> da </a:t>
            </a:r>
            <a:r>
              <a:rPr lang="en-US" sz="2000" dirty="0" err="1">
                <a:solidFill>
                  <a:schemeClr val="bg1"/>
                </a:solidFill>
              </a:rPr>
              <a:t>možemo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vodu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piti</a:t>
            </a:r>
            <a:r>
              <a:rPr lang="en-US" sz="2000" dirty="0">
                <a:solidFill>
                  <a:schemeClr val="bg1"/>
                </a:solidFill>
              </a:rPr>
              <a:t> i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rečnom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ušću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5. </a:t>
            </a:r>
            <a:r>
              <a:rPr lang="en-US" sz="2000" dirty="0" err="1">
                <a:solidFill>
                  <a:schemeClr val="bg1"/>
                </a:solidFill>
              </a:rPr>
              <a:t>Znaj</a:t>
            </a:r>
            <a:r>
              <a:rPr lang="en-US" sz="2000" dirty="0">
                <a:solidFill>
                  <a:schemeClr val="bg1"/>
                </a:solidFill>
              </a:rPr>
              <a:t> da </a:t>
            </a:r>
            <a:r>
              <a:rPr lang="en-US" sz="2000" dirty="0" err="1">
                <a:solidFill>
                  <a:schemeClr val="bg1"/>
                </a:solidFill>
              </a:rPr>
              <a:t>zemlja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caruje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samo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kada</a:t>
            </a:r>
            <a:r>
              <a:rPr lang="en-US" sz="2000" dirty="0">
                <a:solidFill>
                  <a:schemeClr val="bg1"/>
                </a:solidFill>
              </a:rPr>
              <a:t> um </a:t>
            </a:r>
            <a:r>
              <a:rPr lang="en-US" sz="2000" dirty="0" err="1">
                <a:solidFill>
                  <a:schemeClr val="bg1"/>
                </a:solidFill>
              </a:rPr>
              <a:t>caruje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6. </a:t>
            </a:r>
            <a:r>
              <a:rPr lang="en-US" sz="2000" dirty="0" err="1">
                <a:solidFill>
                  <a:schemeClr val="bg1"/>
                </a:solidFill>
              </a:rPr>
              <a:t>Seti</a:t>
            </a:r>
            <a:r>
              <a:rPr lang="en-US" sz="2000" dirty="0">
                <a:solidFill>
                  <a:schemeClr val="bg1"/>
                </a:solidFill>
              </a:rPr>
              <a:t> se da je </a:t>
            </a:r>
            <a:r>
              <a:rPr lang="en-US" sz="2000" dirty="0" err="1">
                <a:solidFill>
                  <a:schemeClr val="bg1"/>
                </a:solidFill>
              </a:rPr>
              <a:t>život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drveta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zalog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drvo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života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7. Ne </a:t>
            </a:r>
            <a:r>
              <a:rPr lang="en-US" sz="2000" dirty="0" err="1">
                <a:solidFill>
                  <a:schemeClr val="bg1"/>
                </a:solidFill>
              </a:rPr>
              <a:t>dozvoli</a:t>
            </a:r>
            <a:r>
              <a:rPr lang="en-US" sz="2000" dirty="0">
                <a:solidFill>
                  <a:schemeClr val="bg1"/>
                </a:solidFill>
              </a:rPr>
              <a:t> da </a:t>
            </a:r>
            <a:r>
              <a:rPr lang="en-US" sz="2000" dirty="0" err="1">
                <a:solidFill>
                  <a:schemeClr val="bg1"/>
                </a:solidFill>
              </a:rPr>
              <a:t>ptice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selice</a:t>
            </a:r>
            <a:r>
              <a:rPr lang="en-US" sz="2000" dirty="0">
                <a:solidFill>
                  <a:schemeClr val="bg1"/>
                </a:solidFill>
              </a:rPr>
              <a:t> sutra </a:t>
            </a:r>
            <a:r>
              <a:rPr lang="en-US" sz="2000" dirty="0" err="1">
                <a:solidFill>
                  <a:schemeClr val="bg1"/>
                </a:solidFill>
              </a:rPr>
              <a:t>odustanu</a:t>
            </a:r>
            <a:r>
              <a:rPr lang="en-US" sz="2000" dirty="0">
                <a:solidFill>
                  <a:schemeClr val="bg1"/>
                </a:solidFill>
              </a:rPr>
              <a:t> od </a:t>
            </a:r>
            <a:r>
              <a:rPr lang="en-US" sz="2000" dirty="0" err="1">
                <a:solidFill>
                  <a:schemeClr val="bg1"/>
                </a:solidFill>
              </a:rPr>
              <a:t>povratka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jugu</a:t>
            </a:r>
            <a:r>
              <a:rPr lang="en-US" sz="2000" dirty="0" smtClean="0">
                <a:solidFill>
                  <a:schemeClr val="bg1"/>
                </a:solidFill>
              </a:rPr>
              <a:t>,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8. </a:t>
            </a:r>
            <a:r>
              <a:rPr lang="en-US" sz="2000" dirty="0" err="1">
                <a:solidFill>
                  <a:schemeClr val="bg1"/>
                </a:solidFill>
              </a:rPr>
              <a:t>Uračunaj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cenu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očuvanja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prirode</a:t>
            </a:r>
            <a:r>
              <a:rPr lang="en-US" sz="2000" dirty="0">
                <a:solidFill>
                  <a:schemeClr val="bg1"/>
                </a:solidFill>
              </a:rPr>
              <a:t> u </a:t>
            </a:r>
            <a:r>
              <a:rPr lang="en-US" sz="2000" dirty="0" err="1">
                <a:solidFill>
                  <a:schemeClr val="bg1"/>
                </a:solidFill>
              </a:rPr>
              <a:t>cenu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svakog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proizvoda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9. Ne </a:t>
            </a:r>
            <a:r>
              <a:rPr lang="en-US" sz="2000" dirty="0" err="1">
                <a:solidFill>
                  <a:schemeClr val="bg1"/>
                </a:solidFill>
              </a:rPr>
              <a:t>traži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rupu</a:t>
            </a:r>
            <a:r>
              <a:rPr lang="en-US" sz="2000" dirty="0">
                <a:solidFill>
                  <a:schemeClr val="bg1"/>
                </a:solidFill>
              </a:rPr>
              <a:t> u </a:t>
            </a:r>
            <a:r>
              <a:rPr lang="en-US" sz="2000" dirty="0" err="1">
                <a:solidFill>
                  <a:schemeClr val="bg1"/>
                </a:solidFill>
              </a:rPr>
              <a:t>zakonima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prirode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10. </a:t>
            </a:r>
            <a:r>
              <a:rPr lang="en-US" sz="2000" dirty="0" err="1">
                <a:solidFill>
                  <a:schemeClr val="bg1"/>
                </a:solidFill>
              </a:rPr>
              <a:t>Misli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više</a:t>
            </a:r>
            <a:r>
              <a:rPr lang="en-US" sz="2000" dirty="0">
                <a:solidFill>
                  <a:schemeClr val="bg1"/>
                </a:solidFill>
              </a:rPr>
              <a:t> o </a:t>
            </a:r>
            <a:r>
              <a:rPr lang="en-US" sz="2000" dirty="0" err="1">
                <a:solidFill>
                  <a:schemeClr val="bg1"/>
                </a:solidFill>
              </a:rPr>
              <a:t>otpadu</a:t>
            </a:r>
            <a:r>
              <a:rPr lang="en-US" sz="2000" dirty="0">
                <a:solidFill>
                  <a:schemeClr val="bg1"/>
                </a:solidFill>
              </a:rPr>
              <a:t> da ne </a:t>
            </a:r>
            <a:r>
              <a:rPr lang="en-US" sz="2000" dirty="0" err="1">
                <a:solidFill>
                  <a:schemeClr val="bg1"/>
                </a:solidFill>
              </a:rPr>
              <a:t>završimo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njemu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11. </a:t>
            </a:r>
            <a:r>
              <a:rPr lang="en-US" sz="2000" dirty="0" err="1">
                <a:solidFill>
                  <a:schemeClr val="bg1"/>
                </a:solidFill>
              </a:rPr>
              <a:t>Gradeći</a:t>
            </a:r>
            <a:r>
              <a:rPr lang="en-US" sz="2000" dirty="0">
                <a:solidFill>
                  <a:schemeClr val="bg1"/>
                </a:solidFill>
              </a:rPr>
              <a:t> ne </a:t>
            </a:r>
            <a:r>
              <a:rPr lang="en-US" sz="2000" dirty="0" err="1">
                <a:solidFill>
                  <a:schemeClr val="bg1"/>
                </a:solidFill>
              </a:rPr>
              <a:t>otimaj,već</a:t>
            </a:r>
            <a:r>
              <a:rPr lang="en-US" sz="2000" dirty="0">
                <a:solidFill>
                  <a:schemeClr val="bg1"/>
                </a:solidFill>
              </a:rPr>
              <a:t> deli </a:t>
            </a:r>
            <a:r>
              <a:rPr lang="en-US" sz="2000" dirty="0" err="1">
                <a:solidFill>
                  <a:schemeClr val="bg1"/>
                </a:solidFill>
              </a:rPr>
              <a:t>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prirodom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12. </a:t>
            </a:r>
            <a:r>
              <a:rPr lang="en-US" sz="2000" dirty="0" err="1">
                <a:solidFill>
                  <a:schemeClr val="bg1"/>
                </a:solidFill>
              </a:rPr>
              <a:t>Čuvaj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životnu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sredinu</a:t>
            </a:r>
            <a:r>
              <a:rPr lang="en-US" sz="2000" dirty="0">
                <a:solidFill>
                  <a:schemeClr val="bg1"/>
                </a:solidFill>
              </a:rPr>
              <a:t> da bi </a:t>
            </a:r>
            <a:r>
              <a:rPr lang="en-US" sz="2000" dirty="0" err="1">
                <a:solidFill>
                  <a:schemeClr val="bg1"/>
                </a:solidFill>
              </a:rPr>
              <a:t>smo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izbegli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kraj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73" r="24773"/>
          <a:stretch>
            <a:fillRect/>
          </a:stretch>
        </p:blipFill>
        <p:spPr bwMode="auto">
          <a:xfrm>
            <a:off x="7036525" y="875212"/>
            <a:ext cx="4315098" cy="484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319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517" y="945794"/>
            <a:ext cx="4494998" cy="1134640"/>
          </a:xfrm>
        </p:spPr>
        <p:txBody>
          <a:bodyPr/>
          <a:lstStyle/>
          <a:p>
            <a:r>
              <a:rPr lang="sr-Latn-RS" dirty="0" smtClean="0"/>
              <a:t>Hvala na pažnji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517" y="2562361"/>
            <a:ext cx="4706364" cy="272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2968" y="1513114"/>
            <a:ext cx="5041793" cy="377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911370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{5A533EC9-8618-48D2-AD2C-BEE64A3ABE9F}tf10001115</Template>
  <TotalTime>77</TotalTime>
  <Words>185</Words>
  <Application>Microsoft Office PowerPoint</Application>
  <PresentationFormat>Custom</PresentationFormat>
  <Paragraphs>24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Parcel</vt:lpstr>
      <vt:lpstr>Zaštita životne sredine</vt:lpstr>
      <vt:lpstr> zaštita životne sredine </vt:lpstr>
      <vt:lpstr>Briga o životnoj sredini je sa gledišta našeg društva prioritet od velikog značaja za društvo.</vt:lpstr>
      <vt:lpstr>Ciljevi zaštite životne sredine:</vt:lpstr>
      <vt:lpstr>ekologija</vt:lpstr>
      <vt:lpstr>Ekologija je nauka koja proučava:</vt:lpstr>
      <vt:lpstr>Ekološke zapovesti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Zaštita životne sredine</dc:title>
  <dc:creator>User</dc:creator>
  <cp:lastModifiedBy>Marija Šavija</cp:lastModifiedBy>
  <cp:revision>4</cp:revision>
  <dcterms:created xsi:type="dcterms:W3CDTF">2025-02-20T10:13:47Z</dcterms:created>
  <dcterms:modified xsi:type="dcterms:W3CDTF">2025-06-21T18:54:07Z</dcterms:modified>
</cp:coreProperties>
</file>